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4"/>
  </p:notesMasterIdLst>
  <p:sldIdLst>
    <p:sldId id="283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1" r:id="rId10"/>
    <p:sldId id="282" r:id="rId11"/>
    <p:sldId id="280" r:id="rId12"/>
    <p:sldId id="284" r:id="rId1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94660"/>
  </p:normalViewPr>
  <p:slideViewPr>
    <p:cSldViewPr>
      <p:cViewPr varScale="1">
        <p:scale>
          <a:sx n="68" d="100"/>
          <a:sy n="68" d="100"/>
        </p:scale>
        <p:origin x="141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12" Type="http://schemas.openxmlformats.org/officeDocument/2006/relationships/image" Target="../media/image15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11" Type="http://schemas.openxmlformats.org/officeDocument/2006/relationships/image" Target="../media/image14.wmf"/><Relationship Id="rId5" Type="http://schemas.openxmlformats.org/officeDocument/2006/relationships/image" Target="../media/image8.wmf"/><Relationship Id="rId10" Type="http://schemas.openxmlformats.org/officeDocument/2006/relationships/image" Target="../media/image13.wmf"/><Relationship Id="rId4" Type="http://schemas.openxmlformats.org/officeDocument/2006/relationships/image" Target="../media/image7.wmf"/><Relationship Id="rId9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11" Type="http://schemas.openxmlformats.org/officeDocument/2006/relationships/image" Target="../media/image35.wmf"/><Relationship Id="rId5" Type="http://schemas.openxmlformats.org/officeDocument/2006/relationships/image" Target="../media/image29.wmf"/><Relationship Id="rId10" Type="http://schemas.openxmlformats.org/officeDocument/2006/relationships/image" Target="../media/image34.wmf"/><Relationship Id="rId4" Type="http://schemas.openxmlformats.org/officeDocument/2006/relationships/image" Target="../media/image28.wmf"/><Relationship Id="rId9" Type="http://schemas.openxmlformats.org/officeDocument/2006/relationships/image" Target="../media/image3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071A0-D479-4201-97D6-AF36951409DE}" type="datetimeFigureOut">
              <a:rPr lang="en-GB" smtClean="0"/>
              <a:t>07/11/2017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39A275-0E33-40F8-B290-29378DBF13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5011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739A275-0E33-40F8-B290-29378DBF13C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5901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60" name="Group 2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9938" name="Rectangle 2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39942" name="Rectangle 6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grpSp>
          <p:nvGrpSpPr>
            <p:cNvPr id="39958" name="Group 22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39943" name="Rectangle 7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39944" name="Rectangle 8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39945" name="Rectangle 9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39946" name="Rectangle 10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39947" name="Rectangle 11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39948" name="Rectangle 12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39949" name="Rectangle 13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39950" name="Rectangle 14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39951" name="Rectangle 15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39952" name="Rectangle 16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39939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BF28503-7D31-463D-ADD2-89E0630263C7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39953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altLang="en-US" noProof="0"/>
              <a:t>Click to edit Master title style</a:t>
            </a:r>
          </a:p>
        </p:txBody>
      </p:sp>
      <p:sp>
        <p:nvSpPr>
          <p:cNvPr id="39954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GB" altLang="en-US" noProof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7D64DB8-FF1A-4F4D-AE26-EFE52497B921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09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A702D4-FA26-4EF6-81BF-97EC93B5A977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61718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5FBA04F-63E8-4EA3-83F1-D848D45A13A4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13731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8FDECB1-C70A-4307-952A-EB2CB707CCBA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18953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C4B1E59-4B10-403F-B3F5-1EAF69A60ED7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8767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196F108-41F4-4A4B-B3B3-0CFC7FFFE017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64762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DC90521-EA6A-47C1-BABA-BD1B5B4E2B6F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20885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6213123-245C-4F2A-8117-9EEEB22E2FC8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04465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A6309C7-343D-4BC6-969B-6A12157AA5DB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55829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F6DDDD9-1795-4344-899E-CFD07C6924CA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7382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GB" alt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D083D1E8-2179-40FA-A5A8-98BB3C9A4BAC}" type="slidenum">
              <a:rPr lang="en-GB" altLang="en-US"/>
              <a:pPr/>
              <a:t>‹#›</a:t>
            </a:fld>
            <a:endParaRPr lang="en-GB" altLang="en-US"/>
          </a:p>
        </p:txBody>
      </p:sp>
      <p:grpSp>
        <p:nvGrpSpPr>
          <p:cNvPr id="38947" name="Group 35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891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3891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3891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3892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3892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3892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3892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3892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3892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3892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3892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3892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teacherspayteachers.com/Product/Translating-Algebraic-Expressions-Card-Matching-Activity-1814380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mathchamber.com/PDFs/math8/Kuta/Writing%20Algebraic%20Expressions.pdf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s://www.teacherspayteachers.com/Product/Foldable-Algebraic-Expressions-vocabulary-2758200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hyperlink" Target="http://www.mathchamber.com/PDFs/math8/Kuta/Writing%20Algebraic%20Expressions.pdf" TargetMode="Externa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nstagram.com/mathfoldables/" TargetMode="External"/><Relationship Id="rId3" Type="http://schemas.openxmlformats.org/officeDocument/2006/relationships/hyperlink" Target="https://www.teacherspayteachers.com/Product/Translating-Algebraic-Expressions-Card-Matching-Activity-1814380" TargetMode="External"/><Relationship Id="rId7" Type="http://schemas.openxmlformats.org/officeDocument/2006/relationships/hyperlink" Target="https://www.facebook.com/mathfoldables/" TargetMode="External"/><Relationship Id="rId2" Type="http://schemas.openxmlformats.org/officeDocument/2006/relationships/hyperlink" Target="https://www.teacherspayteachers.com/Product/Foldable-Algebraic-Expressions-vocabulary-2758200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teacherspayteachers.com/Store/Everything-For-A-Reason" TargetMode="External"/><Relationship Id="rId5" Type="http://schemas.openxmlformats.org/officeDocument/2006/relationships/hyperlink" Target="mailto:sandraorrego.mst@gmail.com" TargetMode="External"/><Relationship Id="rId4" Type="http://schemas.openxmlformats.org/officeDocument/2006/relationships/hyperlink" Target="http://www.mathchamber.com/PDFs/math8/Kuta/Writing%20Algebraic%20Expressions.pdf" TargetMode="External"/><Relationship Id="rId9" Type="http://schemas.openxmlformats.org/officeDocument/2006/relationships/hyperlink" Target="https://www.pinterest.com/sandraorrego/math-everything-for-a-reason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1.wmf"/><Relationship Id="rId26" Type="http://schemas.openxmlformats.org/officeDocument/2006/relationships/image" Target="../media/image15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8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0.wmf"/><Relationship Id="rId20" Type="http://schemas.openxmlformats.org/officeDocument/2006/relationships/image" Target="../media/image12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4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10" Type="http://schemas.openxmlformats.org/officeDocument/2006/relationships/image" Target="../media/image7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9.wmf"/><Relationship Id="rId22" Type="http://schemas.openxmlformats.org/officeDocument/2006/relationships/image" Target="../media/image1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19.wmf"/><Relationship Id="rId5" Type="http://schemas.openxmlformats.org/officeDocument/2006/relationships/image" Target="../media/image16.wmf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8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0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oleObject" Target="../embeddings/oleObject26.bin"/><Relationship Id="rId18" Type="http://schemas.openxmlformats.org/officeDocument/2006/relationships/image" Target="../media/image32.wmf"/><Relationship Id="rId3" Type="http://schemas.openxmlformats.org/officeDocument/2006/relationships/oleObject" Target="../embeddings/oleObject21.bin"/><Relationship Id="rId21" Type="http://schemas.openxmlformats.org/officeDocument/2006/relationships/oleObject" Target="../embeddings/oleObject30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29.wmf"/><Relationship Id="rId17" Type="http://schemas.openxmlformats.org/officeDocument/2006/relationships/oleObject" Target="../embeddings/oleObject28.bin"/><Relationship Id="rId25" Type="http://schemas.openxmlformats.org/officeDocument/2006/relationships/image" Target="../media/image35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1.wmf"/><Relationship Id="rId20" Type="http://schemas.openxmlformats.org/officeDocument/2006/relationships/image" Target="../media/image33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25.bin"/><Relationship Id="rId24" Type="http://schemas.openxmlformats.org/officeDocument/2006/relationships/oleObject" Target="../embeddings/oleObject32.bin"/><Relationship Id="rId5" Type="http://schemas.openxmlformats.org/officeDocument/2006/relationships/oleObject" Target="../embeddings/oleObject22.bin"/><Relationship Id="rId15" Type="http://schemas.openxmlformats.org/officeDocument/2006/relationships/oleObject" Target="../embeddings/oleObject27.bin"/><Relationship Id="rId23" Type="http://schemas.openxmlformats.org/officeDocument/2006/relationships/oleObject" Target="../embeddings/oleObject31.bin"/><Relationship Id="rId10" Type="http://schemas.openxmlformats.org/officeDocument/2006/relationships/image" Target="../media/image28.wmf"/><Relationship Id="rId19" Type="http://schemas.openxmlformats.org/officeDocument/2006/relationships/oleObject" Target="../embeddings/oleObject29.bin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30.wmf"/><Relationship Id="rId22" Type="http://schemas.openxmlformats.org/officeDocument/2006/relationships/image" Target="../media/image34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773014"/>
            <a:ext cx="4256212" cy="639762"/>
          </a:xfrm>
        </p:spPr>
        <p:txBody>
          <a:bodyPr/>
          <a:lstStyle/>
          <a:p>
            <a:r>
              <a:rPr lang="en-US" dirty="0"/>
              <a:t>Lesson 1.1 Content:</a:t>
            </a:r>
          </a:p>
          <a:p>
            <a:r>
              <a:rPr lang="en-US" dirty="0"/>
              <a:t>Variables and Expressions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536" y="1565944"/>
            <a:ext cx="4040188" cy="3951288"/>
          </a:xfrm>
        </p:spPr>
        <p:txBody>
          <a:bodyPr/>
          <a:lstStyle/>
          <a:p>
            <a:pPr marL="457200" indent="-457200">
              <a:buFont typeface="+mj-lt"/>
              <a:buAutoNum type="arabicParenR"/>
            </a:pPr>
            <a:r>
              <a:rPr lang="en-US" dirty="0"/>
              <a:t>Goal, and language goal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/>
              <a:t>Vocabulary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/>
              <a:t>Warm up exercises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/>
              <a:t>Instruction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/>
              <a:t>Practice – now you try!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/>
              <a:t>Foldable*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/>
              <a:t>Group activity*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/>
              <a:t>Homework*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sz="1800" i="1" dirty="0"/>
              <a:t>*Suggested resources are optional. Some are from authors in TPT, some from other websites, and some might not be free.</a:t>
            </a:r>
          </a:p>
          <a:p>
            <a:pPr marL="0" indent="0">
              <a:buNone/>
            </a:pPr>
            <a:r>
              <a:rPr lang="en-US" sz="1800" i="1" dirty="0"/>
              <a:t>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739" y="547511"/>
            <a:ext cx="4498975" cy="639762"/>
          </a:xfrm>
        </p:spPr>
        <p:txBody>
          <a:bodyPr/>
          <a:lstStyle/>
          <a:p>
            <a:pPr algn="ctr"/>
            <a:r>
              <a:rPr lang="en-US" dirty="0"/>
              <a:t>*Suggested Activities links: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17638"/>
            <a:ext cx="4547976" cy="4683125"/>
          </a:xfrm>
        </p:spPr>
        <p:txBody>
          <a:bodyPr/>
          <a:lstStyle/>
          <a:p>
            <a:r>
              <a:rPr lang="en-US" sz="2000" dirty="0"/>
              <a:t>Foldable :Algebraic</a:t>
            </a:r>
          </a:p>
          <a:p>
            <a:pPr marL="0" indent="0">
              <a:buNone/>
            </a:pPr>
            <a:r>
              <a:rPr lang="en-US" sz="2000" dirty="0"/>
              <a:t>Expressions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Group Activity:</a:t>
            </a:r>
          </a:p>
          <a:p>
            <a:pPr marL="0" indent="0">
              <a:buNone/>
            </a:pPr>
            <a:r>
              <a:rPr lang="en-US" sz="2000" dirty="0"/>
              <a:t>Translating Algebraic Expressions Card Matching Activity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Homework: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8" name="Left Brace 7"/>
          <p:cNvSpPr/>
          <p:nvPr/>
        </p:nvSpPr>
        <p:spPr bwMode="auto">
          <a:xfrm>
            <a:off x="4435723" y="757467"/>
            <a:ext cx="209301" cy="5839885"/>
          </a:xfrm>
          <a:prstGeom prst="leftBr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7" name="Picture 6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2320" y="4099090"/>
            <a:ext cx="1440870" cy="1765411"/>
          </a:xfrm>
          <a:prstGeom prst="rect">
            <a:avLst/>
          </a:prstGeom>
        </p:spPr>
      </p:pic>
      <p:pic>
        <p:nvPicPr>
          <p:cNvPr id="9" name="Picture 8">
            <a:hlinkClick r:id="rId4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6351" y="1733116"/>
            <a:ext cx="1440870" cy="150948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733382" y="6084004"/>
            <a:ext cx="44596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6"/>
              </a:rPr>
              <a:t>Worksheet: Writing Algebraic Expressions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177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/>
              <a:t>*Group Activity: Matching Cards</a:t>
            </a:r>
            <a:br>
              <a:rPr lang="en-US" sz="3600" b="1" dirty="0"/>
            </a:br>
            <a:r>
              <a:rPr lang="en-US" sz="3600" b="1" dirty="0"/>
              <a:t>Translating Algebraic Expressions</a:t>
            </a:r>
          </a:p>
        </p:txBody>
      </p:sp>
      <p:sp>
        <p:nvSpPr>
          <p:cNvPr id="3" name="Rectangle 2"/>
          <p:cNvSpPr/>
          <p:nvPr/>
        </p:nvSpPr>
        <p:spPr>
          <a:xfrm>
            <a:off x="755576" y="2132856"/>
            <a:ext cx="77768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Activity Goal: </a:t>
            </a:r>
            <a:r>
              <a:rPr lang="en-US" sz="2000" dirty="0"/>
              <a:t>To practice translating between verbal models and algebraic expressions. </a:t>
            </a:r>
          </a:p>
        </p:txBody>
      </p:sp>
      <p:sp>
        <p:nvSpPr>
          <p:cNvPr id="4" name="Rectangle 3"/>
          <p:cNvSpPr/>
          <p:nvPr/>
        </p:nvSpPr>
        <p:spPr>
          <a:xfrm>
            <a:off x="755576" y="2924944"/>
            <a:ext cx="793122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Groups of  2 :</a:t>
            </a:r>
          </a:p>
          <a:p>
            <a:endParaRPr lang="en-US" b="1" dirty="0"/>
          </a:p>
          <a:p>
            <a:r>
              <a:rPr lang="en-US" b="1" dirty="0"/>
              <a:t>Instructions:</a:t>
            </a:r>
          </a:p>
          <a:p>
            <a:r>
              <a:rPr lang="en-US" dirty="0"/>
              <a:t>1. Place the algebraic expressions face up in the center.</a:t>
            </a:r>
          </a:p>
          <a:p>
            <a:r>
              <a:rPr lang="en-US" dirty="0"/>
              <a:t>2. Divide up the verbal expressions.  </a:t>
            </a:r>
          </a:p>
          <a:p>
            <a:r>
              <a:rPr lang="en-US" dirty="0"/>
              <a:t>3. Each students take turns one at a time “playing” a verbal model on top of one of the mathematical cards.</a:t>
            </a:r>
          </a:p>
          <a:p>
            <a:r>
              <a:rPr lang="en-US" dirty="0"/>
              <a:t>4. Match the algebraic model with the verbal expression. </a:t>
            </a:r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/>
              <a:t>If you want to be challenge pick the yellow cards.</a:t>
            </a:r>
          </a:p>
          <a:p>
            <a:pPr marL="342900" indent="-342900"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046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072" y="5522073"/>
            <a:ext cx="6110296" cy="566738"/>
          </a:xfrm>
        </p:spPr>
        <p:txBody>
          <a:bodyPr/>
          <a:lstStyle/>
          <a:p>
            <a:r>
              <a:rPr lang="en-US" b="0" dirty="0"/>
              <a:t>*</a:t>
            </a:r>
            <a:r>
              <a:rPr lang="en-US" sz="2400" dirty="0"/>
              <a:t>Homework:</a:t>
            </a:r>
            <a:br>
              <a:rPr lang="en-US" b="0" dirty="0"/>
            </a:br>
            <a:r>
              <a:rPr lang="en-US" b="0" dirty="0">
                <a:hlinkClick r:id="rId2"/>
              </a:rPr>
              <a:t>Worksheet: Writing Algebraic Expressions, Ex:1 -32</a:t>
            </a:r>
            <a:br>
              <a:rPr lang="en-US" b="0" dirty="0"/>
            </a:br>
            <a:endParaRPr lang="en-GB" b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40011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kern="1200" dirty="0">
                <a:latin typeface="Arial" charset="0"/>
              </a:rPr>
              <a:t> </a:t>
            </a:r>
            <a:endParaRPr lang="en-GB" sz="2000" kern="1200" dirty="0">
              <a:latin typeface="Arial" charset="0"/>
            </a:endParaRPr>
          </a:p>
        </p:txBody>
      </p:sp>
      <p:pic>
        <p:nvPicPr>
          <p:cNvPr id="90114" name="Picture 2" descr="http://schools.cssd.ab.ca/sthelena/files/2011/10/homework1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70" b="13470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34234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78067" y="1331649"/>
            <a:ext cx="8229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85750" algn="just">
              <a:buFont typeface="Wingdings" panose="05000000000000000000" pitchFamily="2" charset="2"/>
              <a:buChar char="ü"/>
            </a:pPr>
            <a:endParaRPr lang="en-US" sz="1400" dirty="0">
              <a:hlinkClick r:id="rId2"/>
            </a:endParaRPr>
          </a:p>
          <a:p>
            <a:pPr indent="-285750" algn="just">
              <a:buFont typeface="Wingdings" panose="05000000000000000000" pitchFamily="2" charset="2"/>
              <a:buChar char="ü"/>
            </a:pPr>
            <a:r>
              <a:rPr lang="en-US" sz="1400" dirty="0">
                <a:hlinkClick r:id="rId2"/>
              </a:rPr>
              <a:t>https://www.teacherspayteachers.com/Product/Foldable-Algebraic-Expressions-vocabulary-2758200</a:t>
            </a:r>
            <a:endParaRPr lang="en-US" sz="1400" dirty="0"/>
          </a:p>
          <a:p>
            <a:pPr indent="-285750" algn="just">
              <a:buFont typeface="Wingdings" panose="05000000000000000000" pitchFamily="2" charset="2"/>
              <a:buChar char="ü"/>
            </a:pPr>
            <a:endParaRPr lang="en-US" sz="1400" dirty="0"/>
          </a:p>
          <a:p>
            <a:pPr indent="-285750" algn="just">
              <a:buFont typeface="Wingdings" panose="05000000000000000000" pitchFamily="2" charset="2"/>
              <a:buChar char="ü"/>
            </a:pPr>
            <a:r>
              <a:rPr lang="en-US" sz="1400" u="sng" dirty="0">
                <a:hlinkClick r:id="rId3"/>
              </a:rPr>
              <a:t>https://www.teacherspayteachers.com/Product/Translating-Algebraic-Expressions-Card-Matching-Activity-1814380</a:t>
            </a:r>
            <a:endParaRPr lang="en-US" sz="1400" u="sng" dirty="0"/>
          </a:p>
          <a:p>
            <a:pPr indent="-285750" algn="just">
              <a:buFont typeface="Wingdings" panose="05000000000000000000" pitchFamily="2" charset="2"/>
              <a:buChar char="ü"/>
            </a:pPr>
            <a:endParaRPr lang="en-US" sz="1400" u="sng" dirty="0"/>
          </a:p>
          <a:p>
            <a:pPr indent="-285750" algn="just">
              <a:buFont typeface="Wingdings" panose="05000000000000000000" pitchFamily="2" charset="2"/>
              <a:buChar char="ü"/>
            </a:pPr>
            <a:r>
              <a:rPr lang="en-US" sz="1400" u="sng" dirty="0">
                <a:hlinkClick r:id="rId4"/>
              </a:rPr>
              <a:t>http://www.mathchamber.com/PDFs/math8/Kuta/Writing%20Algebraic%20Expressions.pdf</a:t>
            </a:r>
            <a:endParaRPr lang="en-US" sz="1400" u="sng" dirty="0"/>
          </a:p>
          <a:p>
            <a:pPr indent="-285750" algn="just">
              <a:buFont typeface="Wingdings" panose="05000000000000000000" pitchFamily="2" charset="2"/>
              <a:buChar char="ü"/>
            </a:pPr>
            <a:endParaRPr lang="en-US" sz="1400" u="sng" dirty="0"/>
          </a:p>
          <a:p>
            <a:pPr indent="-285750" algn="just">
              <a:buFont typeface="Wingdings" panose="05000000000000000000" pitchFamily="2" charset="2"/>
              <a:buChar char="ü"/>
            </a:pPr>
            <a:endParaRPr lang="en-US" sz="1400" dirty="0"/>
          </a:p>
        </p:txBody>
      </p:sp>
      <p:sp>
        <p:nvSpPr>
          <p:cNvPr id="4" name="Rectangle 3"/>
          <p:cNvSpPr/>
          <p:nvPr/>
        </p:nvSpPr>
        <p:spPr>
          <a:xfrm>
            <a:off x="668431" y="3284984"/>
            <a:ext cx="7848872" cy="2244204"/>
          </a:xfrm>
          <a:prstGeom prst="rect">
            <a:avLst/>
          </a:prstGeom>
          <a:solidFill>
            <a:srgbClr val="99FF99"/>
          </a:solidFill>
          <a:ln w="28575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altLang="en-US" sz="1400" b="1" dirty="0"/>
              <a:t>Terms of Use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altLang="en-US" sz="1400" dirty="0"/>
              <a:t>This product Is to be use only by the buyer . It is not to be shared with colleges </a:t>
            </a:r>
            <a:r>
              <a:rPr lang="en-US" sz="1400" dirty="0">
                <a:solidFill>
                  <a:srgbClr val="20202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or used by an entire grade level, school, or district without purchasing the proper number of licenses. If you are a coach, principal, or district interested in a site license, please contact me for a quote at </a:t>
            </a:r>
            <a:r>
              <a:rPr lang="en-US" sz="1400" dirty="0">
                <a:solidFill>
                  <a:srgbClr val="202020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sandraorrego.mst@gmail.com</a:t>
            </a:r>
            <a:r>
              <a:rPr lang="en-US" sz="1400" dirty="0">
                <a:solidFill>
                  <a:srgbClr val="20202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altLang="en-US" sz="1400" dirty="0"/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Copying any part of this product and uploading it in the internet in any form (including personal, classroom, school websites or network drives) is strictly forbidden.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THANKS FOR RESPECTING MY WORK </a:t>
            </a: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en-US" sz="14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7564" y="5622617"/>
            <a:ext cx="7848872" cy="11079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I appreciate your feedback, follow me at: </a:t>
            </a:r>
            <a:r>
              <a:rPr lang="en-US" sz="1100" dirty="0">
                <a:hlinkClick r:id="rId6"/>
              </a:rPr>
              <a:t>https://www.teacherspayteachers.com/Store/Everything-For-A-Reason</a:t>
            </a:r>
            <a:endParaRPr lang="en-US" sz="1100" dirty="0"/>
          </a:p>
          <a:p>
            <a:pPr algn="ctr"/>
            <a:r>
              <a:rPr lang="en-US" sz="1100" dirty="0"/>
              <a:t>Facebook: </a:t>
            </a:r>
            <a:r>
              <a:rPr lang="en-US" sz="1100" dirty="0">
                <a:hlinkClick r:id="rId7"/>
              </a:rPr>
              <a:t>https://www.facebook.com/mathfoldables/</a:t>
            </a:r>
            <a:endParaRPr lang="en-US" sz="1100" dirty="0"/>
          </a:p>
          <a:p>
            <a:pPr algn="ctr"/>
            <a:r>
              <a:rPr lang="en-US" sz="1100" dirty="0"/>
              <a:t>Instagram: </a:t>
            </a:r>
            <a:r>
              <a:rPr lang="en-US" sz="1100" dirty="0">
                <a:hlinkClick r:id="rId8"/>
              </a:rPr>
              <a:t>https://www.instagram.com/mathfoldables/</a:t>
            </a:r>
            <a:endParaRPr lang="en-US" sz="1100" dirty="0"/>
          </a:p>
          <a:p>
            <a:pPr algn="ctr"/>
            <a:r>
              <a:rPr lang="en-US" sz="1100" dirty="0"/>
              <a:t>Pinterest: </a:t>
            </a:r>
            <a:r>
              <a:rPr lang="en-US" sz="1100" dirty="0">
                <a:hlinkClick r:id="rId9"/>
              </a:rPr>
              <a:t>https://www.pinterest.com/sandraorrego/math-everything-for-a-reason/</a:t>
            </a:r>
            <a:endParaRPr lang="en-US" sz="1100" dirty="0"/>
          </a:p>
          <a:p>
            <a:pPr algn="ctr"/>
            <a:r>
              <a:rPr lang="en-US" sz="1100" dirty="0"/>
              <a:t>Mistakes can happen, </a:t>
            </a:r>
            <a:r>
              <a:rPr lang="en-US" sz="1100"/>
              <a:t>please forgive me </a:t>
            </a:r>
            <a:r>
              <a:rPr lang="en-US" sz="1100" dirty="0"/>
              <a:t>email me at:</a:t>
            </a:r>
          </a:p>
          <a:p>
            <a:pPr algn="ctr"/>
            <a:r>
              <a:rPr lang="en-US" sz="1100" dirty="0">
                <a:hlinkClick r:id="rId5"/>
              </a:rPr>
              <a:t>sandraorrego.mst@gmail.com</a:t>
            </a:r>
            <a:endParaRPr lang="en-US" sz="110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80423"/>
            <a:ext cx="8229600" cy="1057797"/>
          </a:xfrm>
        </p:spPr>
        <p:txBody>
          <a:bodyPr/>
          <a:lstStyle/>
          <a:p>
            <a:pPr algn="ctr"/>
            <a:r>
              <a:rPr lang="en-US" sz="3600" b="1" dirty="0"/>
              <a:t>Suggested Activities Links: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7564" y="1137586"/>
            <a:ext cx="44069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Please read the terms of use on each website:</a:t>
            </a:r>
          </a:p>
        </p:txBody>
      </p:sp>
    </p:spTree>
    <p:extLst>
      <p:ext uri="{BB962C8B-B14F-4D97-AF65-F5344CB8AC3E}">
        <p14:creationId xmlns:p14="http://schemas.microsoft.com/office/powerpoint/2010/main" val="3789602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4236" y="1844824"/>
            <a:ext cx="7875984" cy="2209800"/>
          </a:xfrm>
        </p:spPr>
        <p:txBody>
          <a:bodyPr/>
          <a:lstStyle/>
          <a:p>
            <a:pPr algn="ctr"/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 1.1</a:t>
            </a:r>
            <a:b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Variables and Expressions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4455840"/>
            <a:ext cx="8596064" cy="2402160"/>
          </a:xfrm>
        </p:spPr>
        <p:txBody>
          <a:bodyPr/>
          <a:lstStyle/>
          <a:p>
            <a:r>
              <a:rPr lang="en-US" sz="2400" b="1" dirty="0"/>
              <a:t>Goal: </a:t>
            </a:r>
            <a:r>
              <a:rPr lang="en-US" sz="2400" dirty="0"/>
              <a:t>I can identify numeric and algebraic expressions, and I can use them in word problems.</a:t>
            </a:r>
          </a:p>
          <a:p>
            <a:r>
              <a:rPr lang="en-US" sz="2400" b="1" dirty="0"/>
              <a:t>Language Goal: </a:t>
            </a:r>
            <a:r>
              <a:rPr lang="en-US" sz="2400" dirty="0"/>
              <a:t>I can define the parts of an expression. I can explain the difference between numeric and algebraic expression.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50915" y="6525344"/>
            <a:ext cx="27655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accent1"/>
                </a:solidFill>
              </a:rPr>
              <a:t>By </a:t>
            </a:r>
            <a:r>
              <a:rPr lang="en-US" sz="1400" i="1" dirty="0" err="1">
                <a:solidFill>
                  <a:schemeClr val="accent1"/>
                </a:solidFill>
              </a:rPr>
              <a:t>Everythingforareason</a:t>
            </a:r>
            <a:r>
              <a:rPr lang="en-US" sz="1400" i="1" dirty="0">
                <a:solidFill>
                  <a:schemeClr val="accent1"/>
                </a:solidFill>
              </a:rPr>
              <a:t> @ TPT</a:t>
            </a:r>
          </a:p>
        </p:txBody>
      </p:sp>
      <p:sp>
        <p:nvSpPr>
          <p:cNvPr id="5" name="Rectangle 4"/>
          <p:cNvSpPr/>
          <p:nvPr/>
        </p:nvSpPr>
        <p:spPr>
          <a:xfrm>
            <a:off x="459978" y="6525344"/>
            <a:ext cx="158088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accent1"/>
                </a:solidFill>
              </a:rPr>
              <a:t>Copyright © 2016</a:t>
            </a:r>
          </a:p>
        </p:txBody>
      </p:sp>
    </p:spTree>
    <p:extLst>
      <p:ext uri="{BB962C8B-B14F-4D97-AF65-F5344CB8AC3E}">
        <p14:creationId xmlns:p14="http://schemas.microsoft.com/office/powerpoint/2010/main" val="4278746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683568" y="2492896"/>
            <a:ext cx="79928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r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r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r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r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Identify each expression as a </a:t>
            </a:r>
            <a:r>
              <a:rPr kumimoji="0" lang="en-US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numerical expression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or an </a:t>
            </a:r>
            <a:r>
              <a:rPr kumimoji="0" lang="en-US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algebraic expression</a:t>
            </a:r>
            <a:r>
              <a:rPr kumimoji="0" lang="en-US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.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For an algebraic expression, name the variable.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013594" y="3808204"/>
            <a:ext cx="27749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r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r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r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r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numerical expression 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4221163" y="3862506"/>
            <a:ext cx="50768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r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r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r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r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Algebraic expression; </a:t>
            </a:r>
            <a:r>
              <a:rPr kumimoji="0" lang="en-US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t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is the variable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.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013594" y="3284984"/>
            <a:ext cx="20637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r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r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r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r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a. 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7 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sym typeface="Symbol" pitchFamily="18" charset="2"/>
              </a:rPr>
              <a:t>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3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 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4221163" y="3346539"/>
            <a:ext cx="18605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r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r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r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r" rtl="0" eaLnBrk="0" fontAlgn="base" hangingPunct="0">
              <a:spcBef>
                <a:spcPct val="0"/>
              </a:spcBef>
              <a:spcAft>
                <a:spcPct val="0"/>
              </a:spcAft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 baseline="-25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b.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 4</a:t>
            </a:r>
            <a:r>
              <a:rPr kumimoji="0" lang="en-US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t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 </a:t>
            </a:r>
            <a:endParaRPr kumimoji="0" lang="en-US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683568" y="570019"/>
            <a:ext cx="7992888" cy="240216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Vocabulary: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Variable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Algebraic Expression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Numerical Expression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9752" y="4405113"/>
            <a:ext cx="4688611" cy="2140098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1522300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899592" y="534124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Warm </a:t>
            </a:r>
            <a:r>
              <a:rPr lang="en-US" altLang="en-US" sz="3200" kern="0" dirty="0">
                <a:solidFill>
                  <a:srgbClr val="000000"/>
                </a:solidFill>
                <a:latin typeface="Arial"/>
              </a:rPr>
              <a:t>up…</a:t>
            </a: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How Do You Describe a Variable Expression?</a:t>
            </a:r>
          </a:p>
        </p:txBody>
      </p:sp>
      <p:graphicFrame>
        <p:nvGraphicFramePr>
          <p:cNvPr id="3" name="Group 90"/>
          <p:cNvGraphicFramePr>
            <a:graphicFrameLocks/>
          </p:cNvGraphicFramePr>
          <p:nvPr>
            <p:extLst/>
          </p:nvPr>
        </p:nvGraphicFramePr>
        <p:xfrm>
          <a:off x="931342" y="1934299"/>
          <a:ext cx="7772400" cy="4231005"/>
        </p:xfrm>
        <a:graphic>
          <a:graphicData uri="http://schemas.openxmlformats.org/drawingml/2006/table">
            <a:tbl>
              <a:tblPr/>
              <a:tblGrid>
                <a:gridCol w="2855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5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22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Variable Expression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Meaning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Operation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7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8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7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" name="Object 72"/>
          <p:cNvGraphicFramePr>
            <a:graphicFrameLocks noChangeAspect="1"/>
          </p:cNvGraphicFramePr>
          <p:nvPr>
            <p:extLst/>
          </p:nvPr>
        </p:nvGraphicFramePr>
        <p:xfrm>
          <a:off x="1196454" y="2964586"/>
          <a:ext cx="2362200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594" name="IPSTest Equation" r:id="rId3" imgW="977760" imgH="164880" progId="Equation">
                  <p:embed/>
                </p:oleObj>
              </mc:Choice>
              <mc:Fallback>
                <p:oleObj name="IPSTest Equation" r:id="rId3" imgW="977760" imgH="164880" progId="Equation">
                  <p:embed/>
                  <p:pic>
                    <p:nvPicPr>
                      <p:cNvPr id="4" name="Object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6454" y="2964586"/>
                        <a:ext cx="2362200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73"/>
          <p:cNvGraphicFramePr>
            <a:graphicFrameLocks noChangeAspect="1"/>
          </p:cNvGraphicFramePr>
          <p:nvPr>
            <p:extLst/>
          </p:nvPr>
        </p:nvGraphicFramePr>
        <p:xfrm>
          <a:off x="4066654" y="2947124"/>
          <a:ext cx="1778000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595" name="IPSTest Equation" r:id="rId5" imgW="507960" imgH="139680" progId="Equation">
                  <p:embed/>
                </p:oleObj>
              </mc:Choice>
              <mc:Fallback>
                <p:oleObj name="IPSTest Equation" r:id="rId5" imgW="507960" imgH="139680" progId="Equation">
                  <p:embed/>
                  <p:pic>
                    <p:nvPicPr>
                      <p:cNvPr id="5" name="Object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6654" y="2947124"/>
                        <a:ext cx="1778000" cy="490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74"/>
          <p:cNvGraphicFramePr>
            <a:graphicFrameLocks noChangeAspect="1"/>
          </p:cNvGraphicFramePr>
          <p:nvPr>
            <p:extLst/>
          </p:nvPr>
        </p:nvGraphicFramePr>
        <p:xfrm>
          <a:off x="1501254" y="3650386"/>
          <a:ext cx="1066800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596" name="IPSTest Equation" r:id="rId7" imgW="457200" imgH="393480" progId="Equation">
                  <p:embed/>
                </p:oleObj>
              </mc:Choice>
              <mc:Fallback>
                <p:oleObj name="IPSTest Equation" r:id="rId7" imgW="457200" imgH="393480" progId="Equation">
                  <p:embed/>
                  <p:pic>
                    <p:nvPicPr>
                      <p:cNvPr id="6" name="Object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1254" y="3650386"/>
                        <a:ext cx="1066800" cy="919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77"/>
          <p:cNvGraphicFramePr>
            <a:graphicFrameLocks noChangeAspect="1"/>
          </p:cNvGraphicFramePr>
          <p:nvPr>
            <p:extLst/>
          </p:nvPr>
        </p:nvGraphicFramePr>
        <p:xfrm>
          <a:off x="3939654" y="3955186"/>
          <a:ext cx="1905000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597" name="IPSTest Equation" r:id="rId9" imgW="774360" imgH="177480" progId="Equation">
                  <p:embed/>
                </p:oleObj>
              </mc:Choice>
              <mc:Fallback>
                <p:oleObj name="IPSTest Equation" r:id="rId9" imgW="774360" imgH="177480" progId="Equation">
                  <p:embed/>
                  <p:pic>
                    <p:nvPicPr>
                      <p:cNvPr id="7" name="Object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9654" y="3955186"/>
                        <a:ext cx="1905000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8"/>
          <p:cNvGraphicFramePr>
            <a:graphicFrameLocks noChangeAspect="1"/>
          </p:cNvGraphicFramePr>
          <p:nvPr>
            <p:extLst/>
          </p:nvPr>
        </p:nvGraphicFramePr>
        <p:xfrm>
          <a:off x="6149454" y="2964586"/>
          <a:ext cx="24384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598" name="IPSTest Equation" r:id="rId11" imgW="774360" imgH="177480" progId="Equation">
                  <p:embed/>
                </p:oleObj>
              </mc:Choice>
              <mc:Fallback>
                <p:oleObj name="IPSTest Equation" r:id="rId11" imgW="774360" imgH="177480" progId="Equation">
                  <p:embed/>
                  <p:pic>
                    <p:nvPicPr>
                      <p:cNvPr id="8" name="Object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9454" y="2964586"/>
                        <a:ext cx="24384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79"/>
          <p:cNvGraphicFramePr>
            <a:graphicFrameLocks noChangeAspect="1"/>
          </p:cNvGraphicFramePr>
          <p:nvPr>
            <p:extLst/>
          </p:nvPr>
        </p:nvGraphicFramePr>
        <p:xfrm>
          <a:off x="6301854" y="3878986"/>
          <a:ext cx="18288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599" name="IPSTest Equation" r:id="rId13" imgW="482400" imgH="139680" progId="Equation">
                  <p:embed/>
                </p:oleObj>
              </mc:Choice>
              <mc:Fallback>
                <p:oleObj name="IPSTest Equation" r:id="rId13" imgW="482400" imgH="139680" progId="Equation">
                  <p:embed/>
                  <p:pic>
                    <p:nvPicPr>
                      <p:cNvPr id="9" name="Object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1854" y="3878986"/>
                        <a:ext cx="1828800" cy="52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81"/>
          <p:cNvGraphicFramePr>
            <a:graphicFrameLocks noChangeAspect="1"/>
          </p:cNvGraphicFramePr>
          <p:nvPr>
            <p:extLst/>
          </p:nvPr>
        </p:nvGraphicFramePr>
        <p:xfrm>
          <a:off x="1501254" y="4640986"/>
          <a:ext cx="1524000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600" name="IPSTest Equation" r:id="rId15" imgW="291960" imgH="139680" progId="Equation">
                  <p:embed/>
                </p:oleObj>
              </mc:Choice>
              <mc:Fallback>
                <p:oleObj name="IPSTest Equation" r:id="rId15" imgW="291960" imgH="139680" progId="Equation">
                  <p:embed/>
                  <p:pic>
                    <p:nvPicPr>
                      <p:cNvPr id="10" name="Object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1254" y="4640986"/>
                        <a:ext cx="1524000" cy="728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83"/>
          <p:cNvGraphicFramePr>
            <a:graphicFrameLocks noChangeAspect="1"/>
          </p:cNvGraphicFramePr>
          <p:nvPr>
            <p:extLst/>
          </p:nvPr>
        </p:nvGraphicFramePr>
        <p:xfrm>
          <a:off x="6378054" y="4717186"/>
          <a:ext cx="1828800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601" name="IPSTest Equation" r:id="rId17" imgW="495000" imgH="139680" progId="Equation">
                  <p:embed/>
                </p:oleObj>
              </mc:Choice>
              <mc:Fallback>
                <p:oleObj name="IPSTest Equation" r:id="rId17" imgW="495000" imgH="139680" progId="Equation">
                  <p:embed/>
                  <p:pic>
                    <p:nvPicPr>
                      <p:cNvPr id="11" name="Object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8054" y="4717186"/>
                        <a:ext cx="1828800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84"/>
          <p:cNvGraphicFramePr>
            <a:graphicFrameLocks noChangeAspect="1"/>
          </p:cNvGraphicFramePr>
          <p:nvPr>
            <p:extLst/>
          </p:nvPr>
        </p:nvGraphicFramePr>
        <p:xfrm>
          <a:off x="1425054" y="5402986"/>
          <a:ext cx="1524000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602" name="IPSTest Equation" r:id="rId19" imgW="291960" imgH="139680" progId="Equation">
                  <p:embed/>
                </p:oleObj>
              </mc:Choice>
              <mc:Fallback>
                <p:oleObj name="IPSTest Equation" r:id="rId19" imgW="291960" imgH="139680" progId="Equation">
                  <p:embed/>
                  <p:pic>
                    <p:nvPicPr>
                      <p:cNvPr id="12" name="Object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5054" y="5402986"/>
                        <a:ext cx="1524000" cy="728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85"/>
          <p:cNvGraphicFramePr>
            <a:graphicFrameLocks noChangeAspect="1"/>
          </p:cNvGraphicFramePr>
          <p:nvPr>
            <p:extLst/>
          </p:nvPr>
        </p:nvGraphicFramePr>
        <p:xfrm>
          <a:off x="4015854" y="5555386"/>
          <a:ext cx="16764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603" name="IPSTest Equation" r:id="rId21" imgW="545760" imgH="139680" progId="Equation">
                  <p:embed/>
                </p:oleObj>
              </mc:Choice>
              <mc:Fallback>
                <p:oleObj name="IPSTest Equation" r:id="rId21" imgW="545760" imgH="139680" progId="Equation">
                  <p:embed/>
                  <p:pic>
                    <p:nvPicPr>
                      <p:cNvPr id="13" name="Object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5854" y="5555386"/>
                        <a:ext cx="167640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86"/>
          <p:cNvGraphicFramePr>
            <a:graphicFrameLocks noChangeAspect="1"/>
          </p:cNvGraphicFramePr>
          <p:nvPr>
            <p:extLst/>
          </p:nvPr>
        </p:nvGraphicFramePr>
        <p:xfrm>
          <a:off x="4015854" y="4640986"/>
          <a:ext cx="1600200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604" name="IPSTest Equation" r:id="rId23" imgW="444240" imgH="177480" progId="Equation">
                  <p:embed/>
                </p:oleObj>
              </mc:Choice>
              <mc:Fallback>
                <p:oleObj name="IPSTest Equation" r:id="rId23" imgW="444240" imgH="177480" progId="Equation">
                  <p:embed/>
                  <p:pic>
                    <p:nvPicPr>
                      <p:cNvPr id="14" name="Object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5854" y="4640986"/>
                        <a:ext cx="1600200" cy="639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87"/>
          <p:cNvGraphicFramePr>
            <a:graphicFrameLocks noChangeAspect="1"/>
          </p:cNvGraphicFramePr>
          <p:nvPr>
            <p:extLst/>
          </p:nvPr>
        </p:nvGraphicFramePr>
        <p:xfrm>
          <a:off x="6225654" y="5479186"/>
          <a:ext cx="22098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605" name="IPSTest Equation" r:id="rId25" imgW="622080" imgH="139680" progId="Equation">
                  <p:embed/>
                </p:oleObj>
              </mc:Choice>
              <mc:Fallback>
                <p:oleObj name="IPSTest Equation" r:id="rId25" imgW="622080" imgH="139680" progId="Equation">
                  <p:embed/>
                  <p:pic>
                    <p:nvPicPr>
                      <p:cNvPr id="15" name="Object 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5654" y="5479186"/>
                        <a:ext cx="22098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31539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51520" y="692696"/>
            <a:ext cx="820668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 kumimoji="0" sz="32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defRPr>
            </a:lvl1pPr>
            <a:lvl2pPr eaLnBrk="1" hangingPunct="1">
              <a:defRPr sz="4400"/>
            </a:lvl2pPr>
            <a:lvl3pPr eaLnBrk="1" hangingPunct="1">
              <a:defRPr sz="4400"/>
            </a:lvl3pPr>
            <a:lvl4pPr eaLnBrk="1" hangingPunct="1">
              <a:defRPr sz="4400"/>
            </a:lvl4pPr>
            <a:lvl5pPr eaLnBrk="1" hangingPunct="1">
              <a:defRPr sz="4400"/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r>
              <a:rPr lang="en-US" altLang="en-US" dirty="0"/>
              <a:t>Warm up…. State the meaning of the variable expression and name the operation:</a:t>
            </a:r>
          </a:p>
        </p:txBody>
      </p:sp>
      <p:graphicFrame>
        <p:nvGraphicFramePr>
          <p:cNvPr id="7" name="Object 14"/>
          <p:cNvGraphicFramePr>
            <a:graphicFrameLocks noChangeAspect="1"/>
          </p:cNvGraphicFramePr>
          <p:nvPr>
            <p:extLst/>
          </p:nvPr>
        </p:nvGraphicFramePr>
        <p:xfrm>
          <a:off x="467544" y="2729136"/>
          <a:ext cx="2895600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98" name="Equation" r:id="rId4" imgW="939600" imgH="177480" progId="Equation.3">
                  <p:embed/>
                </p:oleObj>
              </mc:Choice>
              <mc:Fallback>
                <p:oleObj name="Equation" r:id="rId4" imgW="939600" imgH="177480" progId="Equation.3">
                  <p:embed/>
                  <p:pic>
                    <p:nvPicPr>
                      <p:cNvPr id="7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2729136"/>
                        <a:ext cx="2895600" cy="54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5"/>
          <p:cNvGraphicFramePr>
            <a:graphicFrameLocks noChangeAspect="1"/>
          </p:cNvGraphicFramePr>
          <p:nvPr>
            <p:extLst/>
          </p:nvPr>
        </p:nvGraphicFramePr>
        <p:xfrm>
          <a:off x="467544" y="3489772"/>
          <a:ext cx="2743200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99" name="Equation" r:id="rId6" imgW="863280" imgH="177480" progId="Equation.3">
                  <p:embed/>
                </p:oleObj>
              </mc:Choice>
              <mc:Fallback>
                <p:oleObj name="Equation" r:id="rId6" imgW="863280" imgH="177480" progId="Equation.3">
                  <p:embed/>
                  <p:pic>
                    <p:nvPicPr>
                      <p:cNvPr id="8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3489772"/>
                        <a:ext cx="2743200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6"/>
          <p:cNvGraphicFramePr>
            <a:graphicFrameLocks noChangeAspect="1"/>
          </p:cNvGraphicFramePr>
          <p:nvPr>
            <p:extLst/>
          </p:nvPr>
        </p:nvGraphicFramePr>
        <p:xfrm>
          <a:off x="467544" y="4100736"/>
          <a:ext cx="2743200" cy="1204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300" name="Equation" r:id="rId8" imgW="774360" imgH="393480" progId="Equation.3">
                  <p:embed/>
                </p:oleObj>
              </mc:Choice>
              <mc:Fallback>
                <p:oleObj name="Equation" r:id="rId8" imgW="774360" imgH="393480" progId="Equation.3">
                  <p:embed/>
                  <p:pic>
                    <p:nvPicPr>
                      <p:cNvPr id="9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4100736"/>
                        <a:ext cx="2743200" cy="1204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8"/>
          <p:cNvGraphicFramePr>
            <a:graphicFrameLocks noChangeAspect="1"/>
          </p:cNvGraphicFramePr>
          <p:nvPr>
            <p:extLst/>
          </p:nvPr>
        </p:nvGraphicFramePr>
        <p:xfrm>
          <a:off x="467544" y="5488211"/>
          <a:ext cx="2819400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301" name="Equation" r:id="rId10" imgW="965160" imgH="203040" progId="Equation.3">
                  <p:embed/>
                </p:oleObj>
              </mc:Choice>
              <mc:Fallback>
                <p:oleObj name="Equation" r:id="rId10" imgW="965160" imgH="203040" progId="Equation.3">
                  <p:embed/>
                  <p:pic>
                    <p:nvPicPr>
                      <p:cNvPr id="1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5488211"/>
                        <a:ext cx="2819400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3491880" y="2420888"/>
            <a:ext cx="5904656" cy="3888432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609600" marR="0" lvl="0" indent="-609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AutoNum type="arabicPeriod"/>
              <a:tabLst/>
              <a:defRPr/>
            </a:pPr>
            <a:r>
              <a:rPr kumimoji="0" lang="en-US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" action="ppaction://hlinkshowjump?jump=previousslide"/>
              </a:rPr>
              <a:t>8 minus x; Subtraction</a:t>
            </a:r>
            <a:endParaRPr kumimoji="0" lang="en-US" altLang="en-US" sz="36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AutoNum type="arabicPeriod"/>
              <a:tabLst/>
              <a:defRPr/>
            </a:pPr>
            <a:r>
              <a:rPr kumimoji="0" lang="en-US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" action="ppaction://hlinkshowjump?jump=previousslide"/>
              </a:rPr>
              <a:t>2 times w; Multiplication</a:t>
            </a:r>
            <a:endParaRPr kumimoji="0" lang="en-US" altLang="en-US" sz="36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AutoNum type="arabicPeriod"/>
              <a:tabLst/>
              <a:defRPr/>
            </a:pPr>
            <a:r>
              <a:rPr kumimoji="0" lang="en-US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" action="ppaction://hlinkshowjump?jump=previousslide"/>
              </a:rPr>
              <a:t>7 divided by n; Division</a:t>
            </a:r>
            <a:endParaRPr kumimoji="0" lang="en-US" altLang="en-US" sz="36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AutoNum type="arabicPeriod"/>
              <a:tabLst/>
              <a:defRPr/>
            </a:pPr>
            <a:r>
              <a:rPr kumimoji="0" lang="en-US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" action="ppaction://hlinkshowjump?jump=previousslide"/>
              </a:rPr>
              <a:t>6 plus p; Addition</a:t>
            </a:r>
            <a:endParaRPr kumimoji="0" lang="en-US" altLang="en-US" sz="36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en-US" altLang="en-US" sz="36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AutoNum type="arabicPeriod"/>
              <a:tabLst/>
              <a:defRPr/>
            </a:pPr>
            <a:endParaRPr kumimoji="0" lang="en-US" altLang="en-US" sz="36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2494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3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3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3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3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3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3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 autoUpdateAnimBg="0"/>
      <p:bldP spid="14" grpId="1" uiExpand="1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5"/>
          <p:cNvSpPr>
            <a:spLocks noGrp="1" noChangeArrowheads="1" noChangeShapeType="1" noTextEdit="1"/>
          </p:cNvSpPr>
          <p:nvPr>
            <p:ph idx="1"/>
          </p:nvPr>
        </p:nvSpPr>
        <p:spPr bwMode="auto">
          <a:xfrm>
            <a:off x="507405" y="502443"/>
            <a:ext cx="3312368" cy="585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en-US" dirty="0">
                <a:latin typeface="+mj-lt"/>
                <a:ea typeface="+mj-ea"/>
                <a:cs typeface="+mj-cs"/>
              </a:rPr>
              <a:t>An algebraic expression can 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en-US" dirty="0">
                <a:latin typeface="+mj-lt"/>
                <a:ea typeface="+mj-ea"/>
                <a:cs typeface="+mj-cs"/>
              </a:rPr>
              <a:t>consist of one or more numbers 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en-US" dirty="0">
                <a:latin typeface="+mj-lt"/>
                <a:ea typeface="+mj-ea"/>
                <a:cs typeface="+mj-cs"/>
              </a:rPr>
              <a:t>and variables along with one or 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en-US" dirty="0">
                <a:latin typeface="+mj-lt"/>
                <a:ea typeface="+mj-ea"/>
                <a:cs typeface="+mj-cs"/>
              </a:rPr>
              <a:t>more arithmetic operations.</a:t>
            </a:r>
            <a:endParaRPr lang="en-GB" dirty="0">
              <a:latin typeface="+mj-lt"/>
              <a:ea typeface="+mj-ea"/>
              <a:cs typeface="+mj-cs"/>
            </a:endParaRPr>
          </a:p>
        </p:txBody>
      </p:sp>
      <p:pic>
        <p:nvPicPr>
          <p:cNvPr id="870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821631"/>
            <a:ext cx="5143500" cy="317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0817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625152" y="2133600"/>
            <a:ext cx="7924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Example 2:   Evaluate each expression when n = 4</a:t>
            </a:r>
          </a:p>
        </p:txBody>
      </p:sp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3977952" y="2743200"/>
            <a:ext cx="50292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Substitute 4 for n. Simplify</a:t>
            </a:r>
          </a:p>
        </p:txBody>
      </p:sp>
      <p:sp>
        <p:nvSpPr>
          <p:cNvPr id="4" name="Comment 10"/>
          <p:cNvSpPr>
            <a:spLocks noChangeArrowheads="1"/>
          </p:cNvSpPr>
          <p:nvPr/>
        </p:nvSpPr>
        <p:spPr bwMode="auto">
          <a:xfrm>
            <a:off x="4206552" y="3200400"/>
            <a:ext cx="4800600" cy="948680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Simplify (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means to solve the problem or perform as many of the indicated operations as possible.)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5" name="Object 13"/>
          <p:cNvGraphicFramePr>
            <a:graphicFrameLocks noChangeAspect="1"/>
          </p:cNvGraphicFramePr>
          <p:nvPr>
            <p:extLst/>
          </p:nvPr>
        </p:nvGraphicFramePr>
        <p:xfrm>
          <a:off x="1844352" y="3505200"/>
          <a:ext cx="1754188" cy="84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2" name="Equation" r:id="rId3" imgW="838080" imgH="406080" progId="Equation.3">
                  <p:embed/>
                </p:oleObj>
              </mc:Choice>
              <mc:Fallback>
                <p:oleObj name="Equation" r:id="rId3" imgW="838080" imgH="406080" progId="Equation.3">
                  <p:embed/>
                  <p:pic>
                    <p:nvPicPr>
                      <p:cNvPr id="5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4352" y="3505200"/>
                        <a:ext cx="1754188" cy="849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omment 14"/>
          <p:cNvSpPr>
            <a:spLocks noChangeArrowheads="1"/>
          </p:cNvSpPr>
          <p:nvPr/>
        </p:nvSpPr>
        <p:spPr bwMode="auto">
          <a:xfrm>
            <a:off x="548952" y="3352800"/>
            <a:ext cx="1143000" cy="304800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Solution: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7" name="Object 15"/>
          <p:cNvGraphicFramePr>
            <a:graphicFrameLocks noChangeAspect="1"/>
          </p:cNvGraphicFramePr>
          <p:nvPr>
            <p:extLst/>
          </p:nvPr>
        </p:nvGraphicFramePr>
        <p:xfrm>
          <a:off x="1158552" y="4572000"/>
          <a:ext cx="15240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3" name="Equation" r:id="rId5" imgW="609480" imgH="177480" progId="Equation.3">
                  <p:embed/>
                </p:oleObj>
              </mc:Choice>
              <mc:Fallback>
                <p:oleObj name="Equation" r:id="rId5" imgW="609480" imgH="177480" progId="Equation.3">
                  <p:embed/>
                  <p:pic>
                    <p:nvPicPr>
                      <p:cNvPr id="7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8552" y="4572000"/>
                        <a:ext cx="15240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17"/>
          <p:cNvSpPr>
            <a:spLocks noChangeArrowheads="1"/>
          </p:cNvSpPr>
          <p:nvPr/>
        </p:nvSpPr>
        <p:spPr bwMode="auto">
          <a:xfrm>
            <a:off x="3901752" y="4572000"/>
            <a:ext cx="315983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Substitute 4 for n. Simplify</a:t>
            </a:r>
          </a:p>
        </p:txBody>
      </p:sp>
      <p:graphicFrame>
        <p:nvGraphicFramePr>
          <p:cNvPr id="9" name="Object 18"/>
          <p:cNvGraphicFramePr>
            <a:graphicFrameLocks noChangeAspect="1"/>
          </p:cNvGraphicFramePr>
          <p:nvPr>
            <p:extLst/>
          </p:nvPr>
        </p:nvGraphicFramePr>
        <p:xfrm>
          <a:off x="1996752" y="5410200"/>
          <a:ext cx="16002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4" name="Equation" r:id="rId7" imgW="825480" imgH="406080" progId="Equation.3">
                  <p:embed/>
                </p:oleObj>
              </mc:Choice>
              <mc:Fallback>
                <p:oleObj name="Equation" r:id="rId7" imgW="825480" imgH="406080" progId="Equation.3">
                  <p:embed/>
                  <p:pic>
                    <p:nvPicPr>
                      <p:cNvPr id="9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6752" y="5410200"/>
                        <a:ext cx="16002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omment 20"/>
          <p:cNvSpPr>
            <a:spLocks noChangeArrowheads="1"/>
          </p:cNvSpPr>
          <p:nvPr/>
        </p:nvSpPr>
        <p:spPr bwMode="auto">
          <a:xfrm>
            <a:off x="548952" y="5257800"/>
            <a:ext cx="1219200" cy="304800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Solution: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11" name="Object 21"/>
          <p:cNvGraphicFramePr>
            <a:graphicFrameLocks noChangeAspect="1"/>
          </p:cNvGraphicFramePr>
          <p:nvPr>
            <p:extLst/>
          </p:nvPr>
        </p:nvGraphicFramePr>
        <p:xfrm>
          <a:off x="1598290" y="2743200"/>
          <a:ext cx="1712912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5" name="Equation" r:id="rId9" imgW="609480" imgH="177480" progId="Equation.3">
                  <p:embed/>
                </p:oleObj>
              </mc:Choice>
              <mc:Fallback>
                <p:oleObj name="Equation" r:id="rId9" imgW="609480" imgH="177480" progId="Equation.3">
                  <p:embed/>
                  <p:pic>
                    <p:nvPicPr>
                      <p:cNvPr id="11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8290" y="2743200"/>
                        <a:ext cx="1712912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WordArt 2"/>
          <p:cNvSpPr>
            <a:spLocks noChangeArrowheads="1" noChangeShapeType="1" noTextEdit="1"/>
          </p:cNvSpPr>
          <p:nvPr/>
        </p:nvSpPr>
        <p:spPr bwMode="auto">
          <a:xfrm>
            <a:off x="0" y="188640"/>
            <a:ext cx="9143999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Evaluate a Variable Expression </a:t>
            </a:r>
          </a:p>
        </p:txBody>
      </p:sp>
    </p:spTree>
    <p:extLst>
      <p:ext uri="{BB962C8B-B14F-4D97-AF65-F5344CB8AC3E}">
        <p14:creationId xmlns:p14="http://schemas.microsoft.com/office/powerpoint/2010/main" val="595846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autoUpdateAnimBg="0"/>
      <p:bldP spid="4" grpId="0" animBg="1" autoUpdateAnimBg="0"/>
      <p:bldP spid="6" grpId="0" animBg="1" autoUpdateAnimBg="0"/>
      <p:bldP spid="8" grpId="0" autoUpdateAnimBg="0"/>
      <p:bldP spid="10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685800" y="1385455"/>
            <a:ext cx="8153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Evaluate each expression when </a:t>
            </a:r>
            <a:r>
              <a:rPr kumimoji="0" lang="en-US" altLang="en-US" sz="20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 = 6, b = 12, and c = 3</a:t>
            </a:r>
          </a:p>
        </p:txBody>
      </p:sp>
      <p:graphicFrame>
        <p:nvGraphicFramePr>
          <p:cNvPr id="3" name="Object 6"/>
          <p:cNvGraphicFramePr>
            <a:graphicFrameLocks noChangeAspect="1"/>
          </p:cNvGraphicFramePr>
          <p:nvPr>
            <p:extLst/>
          </p:nvPr>
        </p:nvGraphicFramePr>
        <p:xfrm>
          <a:off x="838200" y="2071255"/>
          <a:ext cx="16764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666" name="Equation" r:id="rId3" imgW="545760" imgH="177480" progId="Equation.3">
                  <p:embed/>
                </p:oleObj>
              </mc:Choice>
              <mc:Fallback>
                <p:oleObj name="Equation" r:id="rId3" imgW="545760" imgH="177480" progId="Equation.3">
                  <p:embed/>
                  <p:pic>
                    <p:nvPicPr>
                      <p:cNvPr id="3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071255"/>
                        <a:ext cx="1676400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7"/>
          <p:cNvGraphicFramePr>
            <a:graphicFrameLocks noChangeAspect="1"/>
          </p:cNvGraphicFramePr>
          <p:nvPr>
            <p:extLst/>
          </p:nvPr>
        </p:nvGraphicFramePr>
        <p:xfrm>
          <a:off x="762000" y="2680855"/>
          <a:ext cx="16764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667" name="Equation" r:id="rId5" imgW="622080" imgH="177480" progId="Equation.3">
                  <p:embed/>
                </p:oleObj>
              </mc:Choice>
              <mc:Fallback>
                <p:oleObj name="Equation" r:id="rId5" imgW="622080" imgH="177480" progId="Equation.3">
                  <p:embed/>
                  <p:pic>
                    <p:nvPicPr>
                      <p:cNvPr id="4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680855"/>
                        <a:ext cx="16764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8"/>
          <p:cNvGraphicFramePr>
            <a:graphicFrameLocks noChangeAspect="1"/>
          </p:cNvGraphicFramePr>
          <p:nvPr>
            <p:extLst/>
          </p:nvPr>
        </p:nvGraphicFramePr>
        <p:xfrm>
          <a:off x="762000" y="3290455"/>
          <a:ext cx="228600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668" name="Equation" r:id="rId7" imgW="825480" imgH="177480" progId="Equation.3">
                  <p:embed/>
                </p:oleObj>
              </mc:Choice>
              <mc:Fallback>
                <p:oleObj name="Equation" r:id="rId7" imgW="825480" imgH="177480" progId="Equation.3">
                  <p:embed/>
                  <p:pic>
                    <p:nvPicPr>
                      <p:cNvPr id="5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290455"/>
                        <a:ext cx="2286000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9"/>
          <p:cNvGraphicFramePr>
            <a:graphicFrameLocks noChangeAspect="1"/>
          </p:cNvGraphicFramePr>
          <p:nvPr>
            <p:extLst/>
          </p:nvPr>
        </p:nvGraphicFramePr>
        <p:xfrm>
          <a:off x="762000" y="3976255"/>
          <a:ext cx="1447800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669" name="Equation" r:id="rId9" imgW="482400" imgH="177480" progId="Equation.3">
                  <p:embed/>
                </p:oleObj>
              </mc:Choice>
              <mc:Fallback>
                <p:oleObj name="Equation" r:id="rId9" imgW="482400" imgH="177480" progId="Equation.3">
                  <p:embed/>
                  <p:pic>
                    <p:nvPicPr>
                      <p:cNvPr id="6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976255"/>
                        <a:ext cx="1447800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0"/>
          <p:cNvGraphicFramePr>
            <a:graphicFrameLocks noChangeAspect="1"/>
          </p:cNvGraphicFramePr>
          <p:nvPr>
            <p:extLst/>
          </p:nvPr>
        </p:nvGraphicFramePr>
        <p:xfrm>
          <a:off x="838200" y="4662055"/>
          <a:ext cx="137160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670" name="Equation" r:id="rId11" imgW="609480" imgH="177480" progId="Equation.3">
                  <p:embed/>
                </p:oleObj>
              </mc:Choice>
              <mc:Fallback>
                <p:oleObj name="Equation" r:id="rId11" imgW="609480" imgH="177480" progId="Equation.3">
                  <p:embed/>
                  <p:pic>
                    <p:nvPicPr>
                      <p:cNvPr id="7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662055"/>
                        <a:ext cx="1371600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2"/>
          <p:cNvGraphicFramePr>
            <a:graphicFrameLocks noChangeAspect="1"/>
          </p:cNvGraphicFramePr>
          <p:nvPr>
            <p:extLst/>
          </p:nvPr>
        </p:nvGraphicFramePr>
        <p:xfrm>
          <a:off x="838200" y="5230380"/>
          <a:ext cx="144780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671" name="Equation" r:id="rId13" imgW="609480" imgH="177480" progId="Equation.3">
                  <p:embed/>
                </p:oleObj>
              </mc:Choice>
              <mc:Fallback>
                <p:oleObj name="Equation" r:id="rId13" imgW="609480" imgH="177480" progId="Equation.3">
                  <p:embed/>
                  <p:pic>
                    <p:nvPicPr>
                      <p:cNvPr id="8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230380"/>
                        <a:ext cx="1447800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547664" y="620688"/>
            <a:ext cx="266611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eaLnBrk="1" hangingPunct="1">
              <a:defRPr sz="3200" b="1"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Now you try!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/>
          </p:nvPr>
        </p:nvGraphicFramePr>
        <p:xfrm>
          <a:off x="4644008" y="2132856"/>
          <a:ext cx="914400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672" name="Equation" r:id="rId15" imgW="317087" imgH="177569" progId="Equation.3">
                  <p:embed/>
                </p:oleObj>
              </mc:Choice>
              <mc:Fallback>
                <p:oleObj name="Equation" r:id="rId15" imgW="317087" imgH="177569" progId="Equation.3">
                  <p:embed/>
                  <p:pic>
                    <p:nvPicPr>
                      <p:cNvPr id="17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008" y="2132856"/>
                        <a:ext cx="914400" cy="51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/>
          </p:nvPr>
        </p:nvGraphicFramePr>
        <p:xfrm>
          <a:off x="4499992" y="2564904"/>
          <a:ext cx="2106095" cy="7770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673" name="Equation" r:id="rId17" imgW="1066337" imgH="393529" progId="Equation.3">
                  <p:embed/>
                </p:oleObj>
              </mc:Choice>
              <mc:Fallback>
                <p:oleObj name="Equation" r:id="rId17" imgW="1066337" imgH="393529" progId="Equation.3">
                  <p:embed/>
                  <p:pic>
                    <p:nvPicPr>
                      <p:cNvPr id="1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992" y="2564904"/>
                        <a:ext cx="2106095" cy="7770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/>
          </p:nvPr>
        </p:nvGraphicFramePr>
        <p:xfrm>
          <a:off x="4644008" y="3212976"/>
          <a:ext cx="936104" cy="507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674" name="Equation" r:id="rId19" imgW="304536" imgH="164957" progId="Equation.3">
                  <p:embed/>
                </p:oleObj>
              </mc:Choice>
              <mc:Fallback>
                <p:oleObj name="Equation" r:id="rId19" imgW="304536" imgH="164957" progId="Equation.3">
                  <p:embed/>
                  <p:pic>
                    <p:nvPicPr>
                      <p:cNvPr id="19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008" y="3212976"/>
                        <a:ext cx="936104" cy="5070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/>
          </p:nvPr>
        </p:nvGraphicFramePr>
        <p:xfrm>
          <a:off x="4762500" y="4509120"/>
          <a:ext cx="693737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675" name="Equation" r:id="rId21" imgW="241091" imgH="177646" progId="Equation.3">
                  <p:embed/>
                </p:oleObj>
              </mc:Choice>
              <mc:Fallback>
                <p:oleObj name="Equation" r:id="rId21" imgW="241091" imgH="177646" progId="Equation.3">
                  <p:embed/>
                  <p:pic>
                    <p:nvPicPr>
                      <p:cNvPr id="2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0" y="4509120"/>
                        <a:ext cx="693737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/>
          </p:nvPr>
        </p:nvGraphicFramePr>
        <p:xfrm>
          <a:off x="4644008" y="3789040"/>
          <a:ext cx="914400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676" name="Equation" r:id="rId23" imgW="317087" imgH="177569" progId="Equation.3">
                  <p:embed/>
                </p:oleObj>
              </mc:Choice>
              <mc:Fallback>
                <p:oleObj name="Equation" r:id="rId23" imgW="317087" imgH="177569" progId="Equation.3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008" y="3789040"/>
                        <a:ext cx="914400" cy="51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/>
          </p:nvPr>
        </p:nvGraphicFramePr>
        <p:xfrm>
          <a:off x="4572000" y="5013176"/>
          <a:ext cx="7747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677" name="Equation" r:id="rId24" imgW="266469" imgH="393359" progId="Equation.3">
                  <p:embed/>
                </p:oleObj>
              </mc:Choice>
              <mc:Fallback>
                <p:oleObj name="Equation" r:id="rId24" imgW="266469" imgH="393359" progId="Equation.3">
                  <p:embed/>
                  <p:pic>
                    <p:nvPicPr>
                      <p:cNvPr id="22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013176"/>
                        <a:ext cx="77470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4616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191"/>
          <a:stretch/>
        </p:blipFill>
        <p:spPr>
          <a:xfrm>
            <a:off x="2987824" y="692696"/>
            <a:ext cx="5760640" cy="58767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Right Arrow 3"/>
          <p:cNvSpPr/>
          <p:nvPr/>
        </p:nvSpPr>
        <p:spPr bwMode="auto">
          <a:xfrm>
            <a:off x="179512" y="2924944"/>
            <a:ext cx="2592288" cy="1944216"/>
          </a:xfrm>
          <a:prstGeom prst="rightArrow">
            <a:avLst>
              <a:gd name="adj1" fmla="val 72757"/>
              <a:gd name="adj2" fmla="val 3407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3154020"/>
            <a:ext cx="232307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/>
              <a:t>*Foldable</a:t>
            </a:r>
          </a:p>
          <a:p>
            <a:pPr algn="ctr"/>
            <a:r>
              <a:rPr lang="en-US" sz="2800" b="1" dirty="0"/>
              <a:t>Algebraic </a:t>
            </a:r>
          </a:p>
          <a:p>
            <a:pPr algn="ctr"/>
            <a:r>
              <a:rPr lang="en-US" sz="2800" b="1" dirty="0"/>
              <a:t>Expressions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50915" y="6597352"/>
            <a:ext cx="27655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accent1"/>
                </a:solidFill>
              </a:rPr>
              <a:t>By </a:t>
            </a:r>
            <a:r>
              <a:rPr lang="en-US" sz="1400" i="1" dirty="0" err="1">
                <a:solidFill>
                  <a:schemeClr val="accent1"/>
                </a:solidFill>
              </a:rPr>
              <a:t>Everythingforareason</a:t>
            </a:r>
            <a:r>
              <a:rPr lang="en-US" sz="1400" i="1" dirty="0">
                <a:solidFill>
                  <a:schemeClr val="accent1"/>
                </a:solidFill>
              </a:rPr>
              <a:t> @ TPT</a:t>
            </a:r>
          </a:p>
        </p:txBody>
      </p:sp>
      <p:sp>
        <p:nvSpPr>
          <p:cNvPr id="6" name="Rectangle 5"/>
          <p:cNvSpPr/>
          <p:nvPr/>
        </p:nvSpPr>
        <p:spPr>
          <a:xfrm>
            <a:off x="459978" y="6597352"/>
            <a:ext cx="158088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accent1"/>
                </a:solidFill>
              </a:rPr>
              <a:t>Copyright © 2016</a:t>
            </a:r>
          </a:p>
        </p:txBody>
      </p:sp>
    </p:spTree>
    <p:extLst>
      <p:ext uri="{BB962C8B-B14F-4D97-AF65-F5344CB8AC3E}">
        <p14:creationId xmlns:p14="http://schemas.microsoft.com/office/powerpoint/2010/main" val="136456795"/>
      </p:ext>
    </p:extLst>
  </p:cSld>
  <p:clrMapOvr>
    <a:masterClrMapping/>
  </p:clrMapOvr>
</p:sld>
</file>

<file path=ppt/theme/theme1.xml><?xml version="1.0" encoding="utf-8"?>
<a:theme xmlns:a="http://schemas.openxmlformats.org/drawingml/2006/main" name="Pixel design template">
  <a:themeElements>
    <a:clrScheme name="Office Theme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 design template</Template>
  <TotalTime>5819</TotalTime>
  <Words>667</Words>
  <Application>Microsoft Office PowerPoint</Application>
  <PresentationFormat>On-screen Show (4:3)</PresentationFormat>
  <Paragraphs>100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Arial</vt:lpstr>
      <vt:lpstr>Arial Black</vt:lpstr>
      <vt:lpstr>Calibri</vt:lpstr>
      <vt:lpstr>Symbol</vt:lpstr>
      <vt:lpstr>Tahoma</vt:lpstr>
      <vt:lpstr>Times New Roman</vt:lpstr>
      <vt:lpstr>Wingdings</vt:lpstr>
      <vt:lpstr>Pixel design template</vt:lpstr>
      <vt:lpstr>IPSTest Equation</vt:lpstr>
      <vt:lpstr>Equation</vt:lpstr>
      <vt:lpstr>PowerPoint Presentation</vt:lpstr>
      <vt:lpstr>Lesson 1.1 Variables and Expressions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*Group Activity: Matching Cards Translating Algebraic Expressions</vt:lpstr>
      <vt:lpstr>*Homework: Worksheet: Writing Algebraic Expressions, Ex:1 -32 </vt:lpstr>
      <vt:lpstr>Suggested Activities Links: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isadminlocal</dc:creator>
  <cp:lastModifiedBy>Jessica Dennsteadt</cp:lastModifiedBy>
  <cp:revision>47</cp:revision>
  <cp:lastPrinted>1601-01-01T00:00:00Z</cp:lastPrinted>
  <dcterms:created xsi:type="dcterms:W3CDTF">2015-08-10T14:50:04Z</dcterms:created>
  <dcterms:modified xsi:type="dcterms:W3CDTF">2017-11-07T19:57:31Z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TC102037841033</vt:lpwstr>
  </property>
</Properties>
</file>